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88" r:id="rId4"/>
    <p:sldId id="291" r:id="rId5"/>
    <p:sldId id="289" r:id="rId6"/>
    <p:sldId id="287" r:id="rId7"/>
    <p:sldId id="300" r:id="rId8"/>
    <p:sldId id="30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58" r:id="rId17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878" autoAdjust="0"/>
  </p:normalViewPr>
  <p:slideViewPr>
    <p:cSldViewPr snapToObjects="1">
      <p:cViewPr>
        <p:scale>
          <a:sx n="100" d="100"/>
          <a:sy n="100" d="100"/>
        </p:scale>
        <p:origin x="-195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D4DD6-C1F0-46FE-943D-0EA166F0C848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D42A-FEE4-4D83-80EF-BC9F5DC1B6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78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73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73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73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73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68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Ívási</a:t>
            </a:r>
            <a:r>
              <a:rPr lang="hu-HU" baseline="0" dirty="0" smtClean="0"/>
              <a:t> időszakok és helyek, mozaikosság, </a:t>
            </a:r>
            <a:r>
              <a:rPr lang="hu-HU" baseline="0" dirty="0" err="1" smtClean="0"/>
              <a:t>invázív</a:t>
            </a:r>
            <a:r>
              <a:rPr lang="hu-HU" baseline="0" dirty="0" smtClean="0"/>
              <a:t> fajok távoltartása, ártéri ökoszisztémák fenntartása, élőhelyek újraalakítása, életciklusok biztosítása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847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687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C316-A5C0-4970-BF3E-B549F3427762}" type="datetimeFigureOut">
              <a:rPr lang="hu-HU"/>
              <a:pPr>
                <a:defRPr/>
              </a:pPr>
              <a:t>2015.09.01.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86EC-2B2F-4A6F-915A-6122A2D500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55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3890" y="188640"/>
            <a:ext cx="7900109" cy="4104456"/>
          </a:xfrm>
        </p:spPr>
        <p:txBody>
          <a:bodyPr/>
          <a:lstStyle/>
          <a:p>
            <a:r>
              <a:rPr lang="hu-HU" sz="2800" dirty="0" smtClean="0"/>
              <a:t>A VÍZGYŰJTŐ-GAZDÁLKODÁSI TERVEZÉS TERMÉSZETVÉDELMET, VÉDETT TERÜLETEKET ÉRINTŐ EREDMÉNYEI, AZ INTÉZKEDÉSEK PROGRAMJA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dirty="0" err="1" smtClean="0"/>
              <a:t>SZAKMAi</a:t>
            </a:r>
            <a:r>
              <a:rPr lang="hu-HU" sz="2000" dirty="0" smtClean="0"/>
              <a:t> fórum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800" dirty="0" smtClean="0"/>
              <a:t>A FELSZÍNI VIZEK ÖKOLÓGIAI </a:t>
            </a:r>
            <a:r>
              <a:rPr lang="hu-HU" sz="2800" dirty="0" smtClean="0"/>
              <a:t>VÍZMENNYISÉGÉNEK </a:t>
            </a:r>
            <a:r>
              <a:rPr lang="hu-HU" sz="2800" dirty="0" smtClean="0"/>
              <a:t>MEGHATÁROZÁSA 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53" y="5263013"/>
            <a:ext cx="600075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1331640" y="47878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Szalay Miklós OVF)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1906588" y="2625725"/>
            <a:ext cx="576262" cy="3035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195" name="Cím 3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atin typeface="Arial" charset="0"/>
                <a:cs typeface="Arial" charset="0"/>
              </a:rPr>
              <a:t>LEGGYAKORIBB VÍZHOZAM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27088" y="198913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47675" y="5661025"/>
            <a:ext cx="786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827088" y="2625725"/>
            <a:ext cx="7427912" cy="3035300"/>
          </a:xfrm>
          <a:custGeom>
            <a:avLst/>
            <a:gdLst>
              <a:gd name="T0" fmla="*/ 0 w 4679"/>
              <a:gd name="T1" fmla="*/ 3035300 h 1912"/>
              <a:gd name="T2" fmla="*/ 504825 w 4679"/>
              <a:gd name="T3" fmla="*/ 2098675 h 1912"/>
              <a:gd name="T4" fmla="*/ 792162 w 4679"/>
              <a:gd name="T5" fmla="*/ 1235075 h 1912"/>
              <a:gd name="T6" fmla="*/ 1008062 w 4679"/>
              <a:gd name="T7" fmla="*/ 298450 h 1912"/>
              <a:gd name="T8" fmla="*/ 1296987 w 4679"/>
              <a:gd name="T9" fmla="*/ 11113 h 1912"/>
              <a:gd name="T10" fmla="*/ 1584325 w 4679"/>
              <a:gd name="T11" fmla="*/ 227013 h 1912"/>
              <a:gd name="T12" fmla="*/ 1728787 w 4679"/>
              <a:gd name="T13" fmla="*/ 1090613 h 1912"/>
              <a:gd name="T14" fmla="*/ 2160587 w 4679"/>
              <a:gd name="T15" fmla="*/ 1882775 h 1912"/>
              <a:gd name="T16" fmla="*/ 2881312 w 4679"/>
              <a:gd name="T17" fmla="*/ 2387600 h 1912"/>
              <a:gd name="T18" fmla="*/ 4249737 w 4679"/>
              <a:gd name="T19" fmla="*/ 2747963 h 1912"/>
              <a:gd name="T20" fmla="*/ 6049962 w 4679"/>
              <a:gd name="T21" fmla="*/ 2963863 h 1912"/>
              <a:gd name="T22" fmla="*/ 7200900 w 4679"/>
              <a:gd name="T23" fmla="*/ 2963863 h 1912"/>
              <a:gd name="T24" fmla="*/ 7416800 w 4679"/>
              <a:gd name="T25" fmla="*/ 2963863 h 19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79" h="1912">
                <a:moveTo>
                  <a:pt x="0" y="1912"/>
                </a:moveTo>
                <a:cubicBezTo>
                  <a:pt x="117" y="1711"/>
                  <a:pt x="235" y="1511"/>
                  <a:pt x="318" y="1322"/>
                </a:cubicBezTo>
                <a:cubicBezTo>
                  <a:pt x="401" y="1133"/>
                  <a:pt x="446" y="967"/>
                  <a:pt x="499" y="778"/>
                </a:cubicBezTo>
                <a:cubicBezTo>
                  <a:pt x="552" y="589"/>
                  <a:pt x="582" y="316"/>
                  <a:pt x="635" y="188"/>
                </a:cubicBezTo>
                <a:cubicBezTo>
                  <a:pt x="688" y="60"/>
                  <a:pt x="757" y="14"/>
                  <a:pt x="817" y="7"/>
                </a:cubicBezTo>
                <a:cubicBezTo>
                  <a:pt x="877" y="0"/>
                  <a:pt x="953" y="30"/>
                  <a:pt x="998" y="143"/>
                </a:cubicBezTo>
                <a:cubicBezTo>
                  <a:pt x="1043" y="256"/>
                  <a:pt x="1029" y="513"/>
                  <a:pt x="1089" y="687"/>
                </a:cubicBezTo>
                <a:cubicBezTo>
                  <a:pt x="1149" y="861"/>
                  <a:pt x="1240" y="1050"/>
                  <a:pt x="1361" y="1186"/>
                </a:cubicBezTo>
                <a:cubicBezTo>
                  <a:pt x="1482" y="1322"/>
                  <a:pt x="1596" y="1413"/>
                  <a:pt x="1815" y="1504"/>
                </a:cubicBezTo>
                <a:cubicBezTo>
                  <a:pt x="2034" y="1595"/>
                  <a:pt x="2344" y="1671"/>
                  <a:pt x="2677" y="1731"/>
                </a:cubicBezTo>
                <a:cubicBezTo>
                  <a:pt x="3010" y="1791"/>
                  <a:pt x="3501" y="1844"/>
                  <a:pt x="3811" y="1867"/>
                </a:cubicBezTo>
                <a:cubicBezTo>
                  <a:pt x="4121" y="1890"/>
                  <a:pt x="4393" y="1867"/>
                  <a:pt x="4536" y="1867"/>
                </a:cubicBezTo>
                <a:cubicBezTo>
                  <a:pt x="4679" y="1867"/>
                  <a:pt x="4675" y="1867"/>
                  <a:pt x="4672" y="18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195513" y="2349500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03438" y="2081213"/>
            <a:ext cx="81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/>
              <a:t>Q</a:t>
            </a:r>
            <a:r>
              <a:rPr lang="hu-HU" altLang="hu-HU" baseline="-25000"/>
              <a:t>modus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162925" y="560863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/>
              <a:t>Q, m3/s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55600" y="18129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/>
              <a:t>P, %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687763" y="1984375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/>
              <a:t>Leggyakoribb vízhozam sávja: Qmodus ‡ 10%</a:t>
            </a:r>
          </a:p>
          <a:p>
            <a:pPr defTabSz="914400" eaLnBrk="1" hangingPunct="1"/>
            <a:r>
              <a:rPr lang="hu-HU" altLang="hu-HU"/>
              <a:t>      Lefedi az idő 25-33%-át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4005263" y="2625725"/>
            <a:ext cx="431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/>
              <a:t>Sávnál kisebb: általában az idő 15%-ban</a:t>
            </a:r>
          </a:p>
          <a:p>
            <a:pPr defTabSz="914400" eaLnBrk="1" hangingPunct="1"/>
            <a:r>
              <a:rPr lang="hu-HU" altLang="hu-HU"/>
              <a:t>Sávnál nagyobb: az idő 55%-ában</a:t>
            </a:r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 flipH="1">
            <a:off x="2195513" y="2447925"/>
            <a:ext cx="1492250" cy="981075"/>
          </a:xfrm>
          <a:prstGeom prst="line">
            <a:avLst/>
          </a:prstGeom>
          <a:noFill/>
          <a:ln w="9525">
            <a:solidFill>
              <a:srgbClr val="7EF7F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23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3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atin typeface="Arial" charset="0"/>
                <a:cs typeface="Arial" charset="0"/>
              </a:rPr>
              <a:t>HIDROLÓGIAI ÁLLAPOT</a:t>
            </a:r>
          </a:p>
        </p:txBody>
      </p:sp>
      <p:pic>
        <p:nvPicPr>
          <p:cNvPr id="9219" name="Picture 6" descr="qmodus 1980-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8" y="-354013"/>
            <a:ext cx="10698163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93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3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atin typeface="Arial" charset="0"/>
                <a:cs typeface="Arial" charset="0"/>
              </a:rPr>
              <a:t>HIDROLÓGIAI ÁLLAPOT</a:t>
            </a:r>
          </a:p>
        </p:txBody>
      </p:sp>
      <p:pic>
        <p:nvPicPr>
          <p:cNvPr id="10243" name="Picture 3" descr="qmodus 1980-201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093788"/>
            <a:ext cx="7777163" cy="5500687"/>
          </a:xfrm>
        </p:spPr>
      </p:pic>
      <p:pic>
        <p:nvPicPr>
          <p:cNvPr id="10244" name="Picture 4" descr="qaug80 1980-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8" y="-354013"/>
            <a:ext cx="10698163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3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57200" y="1435100"/>
            <a:ext cx="7859713" cy="4691063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endParaRPr lang="hu-HU" altLang="hu-HU" sz="2000" b="1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charset="0"/>
              <a:buNone/>
            </a:pPr>
            <a:r>
              <a:rPr lang="hu-HU" altLang="hu-HU" sz="2400" b="1" smtClean="0">
                <a:solidFill>
                  <a:srgbClr val="404040"/>
                </a:solidFill>
                <a:latin typeface="Arial" charset="0"/>
                <a:cs typeface="Arial" charset="0"/>
              </a:rPr>
              <a:t>JELENTŐS HATÁSOK</a:t>
            </a:r>
          </a:p>
          <a:p>
            <a:pPr marL="285750" indent="-285750" eaLnBrk="1" hangingPunct="1">
              <a:lnSpc>
                <a:spcPct val="90000"/>
              </a:lnSpc>
            </a:pPr>
            <a:r>
              <a:rPr lang="hu-HU" altLang="hu-HU" sz="2400" smtClean="0">
                <a:latin typeface="Arial" charset="0"/>
                <a:cs typeface="Arial" charset="0"/>
              </a:rPr>
              <a:t>Jelentős hidrológiai hatás, amely kimutatható vagy szakértői becslés alapján valószínűsíthető módon jelentősen kedvezőtlenül befolyásolja az ökológiai állapotot.</a:t>
            </a:r>
          </a:p>
          <a:p>
            <a:pPr marL="285750" indent="-285750" eaLnBrk="1" hangingPunct="1">
              <a:lnSpc>
                <a:spcPct val="90000"/>
              </a:lnSpc>
            </a:pPr>
            <a:endParaRPr lang="hu-HU" altLang="hu-HU" sz="24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charset="0"/>
              <a:buNone/>
            </a:pPr>
            <a:r>
              <a:rPr lang="hu-HU" altLang="hu-HU" sz="2400" b="1" smtClean="0">
                <a:solidFill>
                  <a:srgbClr val="404040"/>
                </a:solidFill>
                <a:latin typeface="Arial" charset="0"/>
                <a:cs typeface="Arial" charset="0"/>
              </a:rPr>
              <a:t>FONTOS HATÁSOK</a:t>
            </a:r>
          </a:p>
          <a:p>
            <a:pPr marL="285750" indent="-285750" eaLnBrk="1" hangingPunct="1">
              <a:lnSpc>
                <a:spcPct val="90000"/>
              </a:lnSpc>
            </a:pPr>
            <a:r>
              <a:rPr lang="hu-HU" altLang="hu-HU" sz="2400" smtClean="0">
                <a:latin typeface="Arial" charset="0"/>
                <a:cs typeface="Arial" charset="0"/>
              </a:rPr>
              <a:t>Nem dokumentált, kimutatott hidrológiai hatás, amelyről gyanítható, hogy fontos hatású lehet.</a:t>
            </a:r>
          </a:p>
          <a:p>
            <a:pPr marL="285750" indent="-285750" eaLnBrk="1" hangingPunct="1">
              <a:lnSpc>
                <a:spcPct val="90000"/>
              </a:lnSpc>
            </a:pPr>
            <a:r>
              <a:rPr lang="hu-HU" altLang="hu-HU" sz="2400" smtClean="0">
                <a:latin typeface="Arial" charset="0"/>
                <a:cs typeface="Arial" charset="0"/>
              </a:rPr>
              <a:t>Még nem jelentős, de folyamatában jelentős hatáshoz vezet. 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None/>
            </a:pPr>
            <a:endParaRPr lang="hu-HU" altLang="hu-HU" sz="2400" smtClean="0">
              <a:latin typeface="Arial" charset="0"/>
              <a:cs typeface="Arial" charset="0"/>
            </a:endParaRPr>
          </a:p>
        </p:txBody>
      </p:sp>
      <p:sp>
        <p:nvSpPr>
          <p:cNvPr id="11267" name="Cím 3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atin typeface="Arial" charset="0"/>
                <a:cs typeface="Arial" charset="0"/>
              </a:rPr>
              <a:t>HIDROLÓGIAI ÁLLAPOT ÉRTÉKELÉSE</a:t>
            </a:r>
          </a:p>
        </p:txBody>
      </p:sp>
    </p:spTree>
    <p:extLst>
      <p:ext uri="{BB962C8B-B14F-4D97-AF65-F5344CB8AC3E}">
        <p14:creationId xmlns:p14="http://schemas.microsoft.com/office/powerpoint/2010/main" val="155980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zöveg helye 2"/>
          <p:cNvSpPr>
            <a:spLocks noGrp="1"/>
          </p:cNvSpPr>
          <p:nvPr>
            <p:ph type="body" sz="half" idx="4294967295"/>
          </p:nvPr>
        </p:nvSpPr>
        <p:spPr>
          <a:xfrm>
            <a:off x="457200" y="1435100"/>
            <a:ext cx="8075613" cy="4691063"/>
          </a:xfrm>
        </p:spPr>
        <p:txBody>
          <a:bodyPr/>
          <a:lstStyle/>
          <a:p>
            <a:pPr marL="285750" indent="-285750" eaLnBrk="1" hangingPunct="1"/>
            <a:r>
              <a:rPr lang="hu-HU" altLang="hu-HU" sz="2000" b="1" smtClean="0">
                <a:solidFill>
                  <a:srgbClr val="404040"/>
                </a:solidFill>
                <a:latin typeface="Arial" charset="0"/>
                <a:cs typeface="Arial" charset="0"/>
              </a:rPr>
              <a:t>Jelentős vízelvonás 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hu-HU" altLang="hu-HU" sz="2000" smtClean="0">
                <a:latin typeface="Arial" charset="0"/>
                <a:cs typeface="Arial" charset="0"/>
              </a:rPr>
              <a:t>Vízkivételek, vízátvezetések révén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hu-HU" altLang="hu-HU" sz="2000" smtClean="0">
                <a:latin typeface="Arial" charset="0"/>
                <a:cs typeface="Arial" charset="0"/>
              </a:rPr>
              <a:t>Vízelterelések révén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hu-HU" altLang="hu-HU" sz="2000" smtClean="0">
                <a:latin typeface="Arial" charset="0"/>
                <a:cs typeface="Arial" charset="0"/>
              </a:rPr>
              <a:t>(Rendszeresen vizet tartó mesterséges medrekből)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hu-HU" altLang="hu-HU" sz="2000" smtClean="0">
                <a:latin typeface="Arial" charset="0"/>
                <a:cs typeface="Arial" charset="0"/>
              </a:rPr>
              <a:t>Tározók, tározóláncok vízelvonása az alvízi mederből </a:t>
            </a:r>
          </a:p>
          <a:p>
            <a:pPr marL="457200" lvl="1" indent="0" eaLnBrk="1" hangingPunct="1">
              <a:buFont typeface="Arial" charset="0"/>
              <a:buChar char="•"/>
            </a:pPr>
            <a:endParaRPr lang="hu-HU" altLang="hu-HU" sz="2000" smtClean="0">
              <a:latin typeface="Arial" charset="0"/>
              <a:cs typeface="Arial" charset="0"/>
            </a:endParaRPr>
          </a:p>
          <a:p>
            <a:pPr marL="285750" indent="-285750" eaLnBrk="1" hangingPunct="1"/>
            <a:r>
              <a:rPr lang="hu-HU" altLang="hu-HU" sz="2000" b="1" smtClean="0">
                <a:solidFill>
                  <a:srgbClr val="404040"/>
                </a:solidFill>
                <a:latin typeface="Arial" charset="0"/>
                <a:cs typeface="Arial" charset="0"/>
              </a:rPr>
              <a:t>Jelentős többletvíz bevezetés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hu-HU" altLang="hu-HU" sz="2000" smtClean="0">
                <a:latin typeface="Arial" charset="0"/>
                <a:cs typeface="Arial" charset="0"/>
              </a:rPr>
              <a:t>Szennyvíz bevezetések kis alapvízhozamú vízfolyásokba</a:t>
            </a:r>
          </a:p>
          <a:p>
            <a:pPr marL="457200" lvl="1" indent="0" eaLnBrk="1" hangingPunct="1">
              <a:buFont typeface="Arial" charset="0"/>
              <a:buChar char="•"/>
            </a:pPr>
            <a:endParaRPr lang="hu-HU" altLang="hu-HU" sz="2000" i="1" smtClean="0">
              <a:latin typeface="Arial" charset="0"/>
              <a:cs typeface="Arial" charset="0"/>
            </a:endParaRPr>
          </a:p>
          <a:p>
            <a:pPr marL="285750" indent="-285750" eaLnBrk="1" hangingPunct="1"/>
            <a:r>
              <a:rPr lang="hu-HU" altLang="hu-HU" sz="2000" b="1" smtClean="0">
                <a:solidFill>
                  <a:srgbClr val="404040"/>
                </a:solidFill>
                <a:latin typeface="Arial" charset="0"/>
                <a:cs typeface="Arial" charset="0"/>
              </a:rPr>
              <a:t>Jelentős vízjárás módosítás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hu-HU" altLang="hu-HU" sz="2000" smtClean="0">
                <a:latin typeface="Arial" charset="0"/>
                <a:cs typeface="Arial" charset="0"/>
              </a:rPr>
              <a:t>Csúcsrajáratás eredményeképp</a:t>
            </a:r>
          </a:p>
          <a:p>
            <a:pPr marL="285750" indent="-285750" eaLnBrk="1" hangingPunct="1">
              <a:buFont typeface="Arial" charset="0"/>
              <a:buNone/>
            </a:pPr>
            <a:endParaRPr lang="hu-HU" altLang="hu-HU" sz="2000" smtClean="0">
              <a:latin typeface="Arial" charset="0"/>
              <a:cs typeface="Arial" charset="0"/>
            </a:endParaRPr>
          </a:p>
        </p:txBody>
      </p:sp>
      <p:sp>
        <p:nvSpPr>
          <p:cNvPr id="12291" name="Cím 3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atin typeface="Arial" charset="0"/>
                <a:cs typeface="Arial" charset="0"/>
              </a:rPr>
              <a:t>HIDROLÓGIAI ÁLLAPOT</a:t>
            </a:r>
          </a:p>
        </p:txBody>
      </p:sp>
    </p:spTree>
    <p:extLst>
      <p:ext uri="{BB962C8B-B14F-4D97-AF65-F5344CB8AC3E}">
        <p14:creationId xmlns:p14="http://schemas.microsoft.com/office/powerpoint/2010/main" val="143243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3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atin typeface="Arial" charset="0"/>
                <a:cs typeface="Arial" charset="0"/>
              </a:rPr>
              <a:t>JELENTŐS ÉS FONTOS HIDROLÓGIAI TERHELÉS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63575" y="1576388"/>
            <a:ext cx="801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hu-HU" altLang="hu-HU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900113" y="1576388"/>
            <a:ext cx="705643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900113" y="5445125"/>
            <a:ext cx="7056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1331913" y="4149725"/>
            <a:ext cx="6048375" cy="0"/>
          </a:xfrm>
          <a:prstGeom prst="line">
            <a:avLst/>
          </a:prstGeom>
          <a:noFill/>
          <a:ln w="9525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476375" y="41497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692275" y="4679950"/>
            <a:ext cx="24657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 dirty="0"/>
              <a:t>Ökológiai </a:t>
            </a:r>
            <a:r>
              <a:rPr lang="hu-HU" altLang="hu-HU" dirty="0" smtClean="0"/>
              <a:t>kisvíz </a:t>
            </a:r>
            <a:r>
              <a:rPr lang="hu-HU" altLang="hu-HU" dirty="0"/>
              <a:t>(</a:t>
            </a:r>
            <a:r>
              <a:rPr lang="hu-HU" altLang="hu-HU" dirty="0" err="1"/>
              <a:t>Q</a:t>
            </a:r>
            <a:r>
              <a:rPr lang="hu-HU" altLang="hu-HU" baseline="-25000" dirty="0" err="1"/>
              <a:t>ökol</a:t>
            </a:r>
            <a:r>
              <a:rPr lang="hu-HU" altLang="hu-HU" dirty="0"/>
              <a:t>)</a:t>
            </a: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1476375" y="1576388"/>
            <a:ext cx="0" cy="257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1600200" y="2513013"/>
            <a:ext cx="169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/>
              <a:t>Haszosítható</a:t>
            </a:r>
          </a:p>
          <a:p>
            <a:pPr defTabSz="914400" eaLnBrk="1" hangingPunct="1"/>
            <a:r>
              <a:rPr lang="hu-HU" altLang="hu-HU"/>
              <a:t>készlet (Q</a:t>
            </a:r>
            <a:r>
              <a:rPr lang="hu-HU" altLang="hu-HU" baseline="-25000"/>
              <a:t>haszn</a:t>
            </a:r>
            <a:r>
              <a:rPr lang="hu-HU" altLang="hu-HU"/>
              <a:t>)</a:t>
            </a: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5651500" y="1576388"/>
            <a:ext cx="0" cy="213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>
            <a:off x="1979613" y="3716338"/>
            <a:ext cx="4105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5" name="Line 19"/>
          <p:cNvSpPr>
            <a:spLocks noChangeShapeType="1"/>
          </p:cNvSpPr>
          <p:nvPr/>
        </p:nvSpPr>
        <p:spPr bwMode="auto">
          <a:xfrm>
            <a:off x="6084888" y="3716338"/>
            <a:ext cx="0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6" name="Line 20"/>
          <p:cNvSpPr>
            <a:spLocks noChangeShapeType="1"/>
          </p:cNvSpPr>
          <p:nvPr/>
        </p:nvSpPr>
        <p:spPr bwMode="auto">
          <a:xfrm>
            <a:off x="6084888" y="4149725"/>
            <a:ext cx="0" cy="287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7" name="Line 23"/>
          <p:cNvSpPr>
            <a:spLocks noChangeShapeType="1"/>
          </p:cNvSpPr>
          <p:nvPr/>
        </p:nvSpPr>
        <p:spPr bwMode="auto">
          <a:xfrm>
            <a:off x="6084888" y="4437063"/>
            <a:ext cx="9350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28" name="Text Box 25"/>
          <p:cNvSpPr txBox="1">
            <a:spLocks noChangeArrowheads="1"/>
          </p:cNvSpPr>
          <p:nvPr/>
        </p:nvSpPr>
        <p:spPr bwMode="auto">
          <a:xfrm>
            <a:off x="5651500" y="1871663"/>
            <a:ext cx="233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/>
              <a:t>Vízelvonás összesen</a:t>
            </a:r>
          </a:p>
          <a:p>
            <a:pPr defTabSz="914400" eaLnBrk="1" hangingPunct="1"/>
            <a:r>
              <a:rPr lang="hu-HU" altLang="hu-HU"/>
              <a:t>(</a:t>
            </a:r>
            <a:r>
              <a:rPr lang="el-GR" altLang="hu-HU"/>
              <a:t>Σ</a:t>
            </a:r>
            <a:r>
              <a:rPr lang="hu-HU" altLang="hu-HU"/>
              <a:t>Q</a:t>
            </a:r>
            <a:r>
              <a:rPr lang="hu-HU" altLang="hu-HU" baseline="-25000"/>
              <a:t>vízelv</a:t>
            </a:r>
            <a:r>
              <a:rPr lang="hu-HU" altLang="hu-HU"/>
              <a:t>)</a:t>
            </a:r>
            <a:endParaRPr lang="el-GR" altLang="hu-HU"/>
          </a:p>
        </p:txBody>
      </p:sp>
      <p:sp>
        <p:nvSpPr>
          <p:cNvPr id="13329" name="Line 26"/>
          <p:cNvSpPr>
            <a:spLocks noChangeShapeType="1"/>
          </p:cNvSpPr>
          <p:nvPr/>
        </p:nvSpPr>
        <p:spPr bwMode="auto">
          <a:xfrm>
            <a:off x="4606925" y="3824288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0" name="Line 27"/>
          <p:cNvSpPr>
            <a:spLocks noChangeShapeType="1"/>
          </p:cNvSpPr>
          <p:nvPr/>
        </p:nvSpPr>
        <p:spPr bwMode="auto">
          <a:xfrm>
            <a:off x="6588125" y="2811463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1" name="Text Box 28"/>
          <p:cNvSpPr txBox="1">
            <a:spLocks noChangeArrowheads="1"/>
          </p:cNvSpPr>
          <p:nvPr/>
        </p:nvSpPr>
        <p:spPr bwMode="auto">
          <a:xfrm>
            <a:off x="6588125" y="2908300"/>
            <a:ext cx="1668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 sz="1400"/>
              <a:t>Fontos vízelvonás</a:t>
            </a:r>
          </a:p>
          <a:p>
            <a:pPr defTabSz="914400" eaLnBrk="1" hangingPunct="1"/>
            <a:r>
              <a:rPr lang="hu-HU" altLang="hu-HU" sz="1400"/>
              <a:t>határa : 0,9*Q</a:t>
            </a:r>
            <a:r>
              <a:rPr lang="hu-HU" altLang="hu-HU" sz="1400" baseline="-25000"/>
              <a:t>haszn</a:t>
            </a:r>
            <a:r>
              <a:rPr lang="hu-HU" altLang="hu-HU" sz="1400"/>
              <a:t> </a:t>
            </a:r>
          </a:p>
        </p:txBody>
      </p:sp>
      <p:sp>
        <p:nvSpPr>
          <p:cNvPr id="13332" name="Line 29"/>
          <p:cNvSpPr>
            <a:spLocks noChangeShapeType="1"/>
          </p:cNvSpPr>
          <p:nvPr/>
        </p:nvSpPr>
        <p:spPr bwMode="auto">
          <a:xfrm>
            <a:off x="6804025" y="37163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3" name="Line 30"/>
          <p:cNvSpPr>
            <a:spLocks noChangeShapeType="1"/>
          </p:cNvSpPr>
          <p:nvPr/>
        </p:nvSpPr>
        <p:spPr bwMode="auto">
          <a:xfrm>
            <a:off x="6804025" y="3492500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4" name="Text Box 31"/>
          <p:cNvSpPr txBox="1">
            <a:spLocks noChangeArrowheads="1"/>
          </p:cNvSpPr>
          <p:nvPr/>
        </p:nvSpPr>
        <p:spPr bwMode="auto">
          <a:xfrm>
            <a:off x="6804025" y="3716338"/>
            <a:ext cx="17478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400"/>
              <a:t>Jelentős vízelvonás</a:t>
            </a:r>
          </a:p>
          <a:p>
            <a:pPr eaLnBrk="1" hangingPunct="1"/>
            <a:r>
              <a:rPr lang="hu-HU" altLang="hu-HU" sz="1400"/>
              <a:t>határa</a:t>
            </a:r>
          </a:p>
        </p:txBody>
      </p:sp>
      <p:sp>
        <p:nvSpPr>
          <p:cNvPr id="13335" name="Line 32"/>
          <p:cNvSpPr>
            <a:spLocks noChangeShapeType="1"/>
          </p:cNvSpPr>
          <p:nvPr/>
        </p:nvSpPr>
        <p:spPr bwMode="auto">
          <a:xfrm>
            <a:off x="1116013" y="1576388"/>
            <a:ext cx="0" cy="386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36" name="Text Box 41"/>
          <p:cNvSpPr txBox="1">
            <a:spLocks noChangeArrowheads="1"/>
          </p:cNvSpPr>
          <p:nvPr/>
        </p:nvSpPr>
        <p:spPr bwMode="auto">
          <a:xfrm rot="-5400000">
            <a:off x="-589756" y="3248819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hu-HU" altLang="hu-HU"/>
              <a:t>Természetes készlet (Q</a:t>
            </a:r>
            <a:r>
              <a:rPr lang="hu-HU" altLang="hu-HU" baseline="-25000"/>
              <a:t>term</a:t>
            </a:r>
            <a:r>
              <a:rPr lang="hu-HU" alt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961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81" y="5273968"/>
            <a:ext cx="600075" cy="58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9888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447989" y="116632"/>
            <a:ext cx="8012443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2000" dirty="0" smtClean="0"/>
              <a:t>Az ÖKOLÓGIAI  VÍZKÉSZLET</a:t>
            </a:r>
          </a:p>
          <a:p>
            <a:pPr algn="ctr"/>
            <a:r>
              <a:rPr lang="hu-HU" sz="2000" dirty="0" smtClean="0"/>
              <a:t>JOGSZABÁLYI  HÁTTERE</a:t>
            </a:r>
            <a:endParaRPr lang="hu-HU" sz="2000" dirty="0"/>
          </a:p>
          <a:p>
            <a:pPr algn="ctr"/>
            <a:endParaRPr lang="hu-HU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66667" y="2028106"/>
            <a:ext cx="82015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1996. évi LIII. törvény a természet védelméről</a:t>
            </a:r>
            <a:endParaRPr lang="hu-HU" dirty="0"/>
          </a:p>
          <a:p>
            <a:r>
              <a:rPr lang="hu-HU" dirty="0"/>
              <a:t>18. § (1) A természetes és </a:t>
            </a:r>
            <a:r>
              <a:rPr lang="hu-HU" dirty="0" err="1"/>
              <a:t>természetközeli</a:t>
            </a:r>
            <a:r>
              <a:rPr lang="hu-HU" dirty="0"/>
              <a:t> állapotú vizes élőhelyen, a természeti értékek fennmaradásához, </a:t>
            </a:r>
            <a:r>
              <a:rPr lang="hu-HU" b="1" dirty="0">
                <a:solidFill>
                  <a:srgbClr val="FF0000"/>
                </a:solidFill>
              </a:rPr>
              <a:t>a természeti rendszerek megóvásához, fenntartásához szükséges vízmennyiséget (ökológiai vízmennyiség) mesterséges beavatkozással elvonni nem lehet</a:t>
            </a:r>
            <a:r>
              <a:rPr lang="hu-HU" dirty="0"/>
              <a:t>. </a:t>
            </a:r>
            <a:r>
              <a:rPr lang="hu-HU" i="1" dirty="0"/>
              <a:t>(2004. évi módosítás)</a:t>
            </a:r>
            <a:endParaRPr lang="hu-HU" dirty="0"/>
          </a:p>
          <a:p>
            <a:r>
              <a:rPr lang="hu-HU" dirty="0"/>
              <a:t>(2) Az (1) bekezdésben meghatározott vízmennyiséget </a:t>
            </a:r>
            <a:r>
              <a:rPr lang="hu-HU" b="1" dirty="0">
                <a:solidFill>
                  <a:srgbClr val="FF0000"/>
                </a:solidFill>
              </a:rPr>
              <a:t>a természetvédelmi hatóság állapítja meg</a:t>
            </a:r>
            <a:r>
              <a:rPr lang="hu-HU" dirty="0"/>
              <a:t>. </a:t>
            </a:r>
            <a:r>
              <a:rPr lang="hu-HU" i="1" dirty="0"/>
              <a:t>(2005. évi módosítás</a:t>
            </a:r>
            <a:r>
              <a:rPr lang="hu-HU" i="1" dirty="0" smtClean="0"/>
              <a:t>)</a:t>
            </a:r>
          </a:p>
          <a:p>
            <a:endParaRPr lang="hu-HU" i="1" dirty="0" smtClean="0"/>
          </a:p>
          <a:p>
            <a:endParaRPr lang="hu-HU" i="1" dirty="0"/>
          </a:p>
          <a:p>
            <a:r>
              <a:rPr lang="hu-HU" dirty="0" smtClean="0"/>
              <a:t>2005. előtt: a </a:t>
            </a:r>
            <a:r>
              <a:rPr lang="hu-HU" i="1" dirty="0" smtClean="0"/>
              <a:t>természetvédelmi és a vízügyi hatóság együttesen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85237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9888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447989" y="116632"/>
            <a:ext cx="8012443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2000" dirty="0" smtClean="0"/>
              <a:t>Az ÖKOLÓGIAI  VÍZKÉSZLET</a:t>
            </a:r>
          </a:p>
          <a:p>
            <a:pPr algn="ctr"/>
            <a:r>
              <a:rPr lang="hu-HU" sz="2000" dirty="0" smtClean="0"/>
              <a:t>JOGSZABÁLYI  HÁTTERE</a:t>
            </a:r>
            <a:endParaRPr lang="hu-HU" sz="2000" dirty="0"/>
          </a:p>
          <a:p>
            <a:pPr algn="ctr"/>
            <a:endParaRPr lang="hu-HU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23259" y="1556792"/>
            <a:ext cx="82015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1996. évi LIII. törvény a természet védelméről</a:t>
            </a:r>
            <a:endParaRPr lang="hu-HU" i="1" dirty="0"/>
          </a:p>
          <a:p>
            <a:r>
              <a:rPr lang="hu-HU" dirty="0" smtClean="0">
                <a:solidFill>
                  <a:srgbClr val="00B050"/>
                </a:solidFill>
              </a:rPr>
              <a:t>ökológiai vízmennyiség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r>
              <a:rPr lang="hu-HU" i="1" dirty="0" smtClean="0"/>
              <a:t>2004</a:t>
            </a:r>
            <a:r>
              <a:rPr lang="hu-HU" i="1" dirty="0"/>
              <a:t>. évi </a:t>
            </a:r>
            <a:r>
              <a:rPr lang="hu-HU" i="1" dirty="0" smtClean="0"/>
              <a:t>módosítás előtt</a:t>
            </a:r>
            <a:endParaRPr lang="hu-HU" dirty="0"/>
          </a:p>
          <a:p>
            <a:r>
              <a:rPr lang="hu-HU" dirty="0">
                <a:solidFill>
                  <a:srgbClr val="00B050"/>
                </a:solidFill>
              </a:rPr>
              <a:t>ö</a:t>
            </a:r>
            <a:r>
              <a:rPr lang="hu-HU" dirty="0" smtClean="0">
                <a:solidFill>
                  <a:srgbClr val="00B050"/>
                </a:solidFill>
              </a:rPr>
              <a:t>kológiai vízkészlet</a:t>
            </a:r>
          </a:p>
          <a:p>
            <a:endParaRPr lang="hu-HU" dirty="0" smtClean="0"/>
          </a:p>
          <a:p>
            <a:r>
              <a:rPr lang="hu-HU" i="1" dirty="0" smtClean="0"/>
              <a:t>1995. előtt</a:t>
            </a:r>
          </a:p>
          <a:p>
            <a:r>
              <a:rPr lang="hu-HU" dirty="0">
                <a:solidFill>
                  <a:srgbClr val="00B050"/>
                </a:solidFill>
              </a:rPr>
              <a:t>é</a:t>
            </a:r>
            <a:r>
              <a:rPr lang="hu-HU" dirty="0" smtClean="0">
                <a:solidFill>
                  <a:srgbClr val="00B050"/>
                </a:solidFill>
              </a:rPr>
              <a:t>lővíz igény </a:t>
            </a:r>
          </a:p>
          <a:p>
            <a:endParaRPr lang="hu-HU" dirty="0" smtClean="0"/>
          </a:p>
          <a:p>
            <a:r>
              <a:rPr lang="hu-HU" b="1" i="1" dirty="0" smtClean="0"/>
              <a:t>VGT1 (2009):</a:t>
            </a:r>
          </a:p>
          <a:p>
            <a:r>
              <a:rPr lang="hu-HU" dirty="0">
                <a:solidFill>
                  <a:srgbClr val="00B050"/>
                </a:solidFill>
              </a:rPr>
              <a:t>ö</a:t>
            </a:r>
            <a:r>
              <a:rPr lang="hu-HU" dirty="0" smtClean="0">
                <a:solidFill>
                  <a:srgbClr val="00B050"/>
                </a:solidFill>
              </a:rPr>
              <a:t>kológiai kisvíz </a:t>
            </a:r>
            <a:r>
              <a:rPr lang="hu-HU" dirty="0" smtClean="0"/>
              <a:t>&lt;= </a:t>
            </a:r>
            <a:r>
              <a:rPr lang="hu-HU" dirty="0" err="1" smtClean="0"/>
              <a:t>environmental</a:t>
            </a:r>
            <a:r>
              <a:rPr lang="hu-HU" dirty="0" smtClean="0"/>
              <a:t>/</a:t>
            </a:r>
            <a:r>
              <a:rPr lang="hu-HU" dirty="0" err="1" smtClean="0"/>
              <a:t>ecological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flow</a:t>
            </a:r>
          </a:p>
          <a:p>
            <a:endParaRPr lang="hu-HU" dirty="0"/>
          </a:p>
          <a:p>
            <a:r>
              <a:rPr lang="hu-HU" b="1" i="1" dirty="0"/>
              <a:t>CIS </a:t>
            </a:r>
            <a:r>
              <a:rPr lang="hu-HU" b="1" i="1" dirty="0" err="1"/>
              <a:t>guidance</a:t>
            </a:r>
            <a:r>
              <a:rPr lang="hu-HU" b="1" i="1" dirty="0"/>
              <a:t> </a:t>
            </a:r>
            <a:r>
              <a:rPr lang="hu-HU" b="1" i="1" dirty="0" err="1"/>
              <a:t>document</a:t>
            </a:r>
            <a:r>
              <a:rPr lang="hu-HU" b="1" i="1" dirty="0"/>
              <a:t> nº31 </a:t>
            </a:r>
            <a:r>
              <a:rPr lang="hu-HU" b="1" i="1" dirty="0" smtClean="0"/>
              <a:t>(2015)</a:t>
            </a:r>
            <a:r>
              <a:rPr lang="hu-HU" i="1" dirty="0" smtClean="0"/>
              <a:t> - </a:t>
            </a:r>
            <a:r>
              <a:rPr lang="hu-HU" dirty="0" smtClean="0"/>
              <a:t>VGT </a:t>
            </a:r>
            <a:r>
              <a:rPr lang="hu-HU" dirty="0"/>
              <a:t>tervezési útmutató </a:t>
            </a:r>
            <a:endParaRPr lang="hu-HU" dirty="0" smtClean="0"/>
          </a:p>
          <a:p>
            <a:r>
              <a:rPr lang="hu-HU" dirty="0" err="1" smtClean="0">
                <a:solidFill>
                  <a:srgbClr val="00B050"/>
                </a:solidFill>
              </a:rPr>
              <a:t>Eflow</a:t>
            </a:r>
            <a:r>
              <a:rPr lang="hu-HU" dirty="0" smtClean="0">
                <a:solidFill>
                  <a:srgbClr val="00B050"/>
                </a:solidFill>
              </a:rPr>
              <a:t>, </a:t>
            </a:r>
            <a:r>
              <a:rPr lang="hu-HU" dirty="0" err="1" smtClean="0">
                <a:solidFill>
                  <a:srgbClr val="00B050"/>
                </a:solidFill>
              </a:rPr>
              <a:t>ecological</a:t>
            </a:r>
            <a:r>
              <a:rPr lang="hu-HU" dirty="0" smtClean="0">
                <a:solidFill>
                  <a:srgbClr val="00B050"/>
                </a:solidFill>
              </a:rPr>
              <a:t> flow</a:t>
            </a:r>
            <a:endParaRPr lang="hu-HU" dirty="0">
              <a:solidFill>
                <a:srgbClr val="00B050"/>
              </a:solidFill>
            </a:endParaRPr>
          </a:p>
          <a:p>
            <a:endParaRPr lang="hu-HU" dirty="0" smtClean="0"/>
          </a:p>
          <a:p>
            <a:r>
              <a:rPr lang="hu-HU" b="1" i="1" dirty="0" smtClean="0"/>
              <a:t>1995. évi LVII. törvény a vízgazdálkodásról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természetvédelmi vízigény (prioritások), ökológiai célú vízhasználat (VKJ) </a:t>
            </a:r>
            <a:endParaRPr lang="hu-H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0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9888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447989" y="116632"/>
            <a:ext cx="8012443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2000" dirty="0" smtClean="0"/>
              <a:t>Az ÖKOLÓGIAI  VÍZKÉSZLET</a:t>
            </a:r>
          </a:p>
          <a:p>
            <a:pPr algn="ctr"/>
            <a:r>
              <a:rPr lang="hu-HU" sz="2000" dirty="0" smtClean="0"/>
              <a:t>JOGSZABÁLYI  HÁTTERE</a:t>
            </a:r>
            <a:endParaRPr lang="hu-HU" sz="2000" dirty="0"/>
          </a:p>
          <a:p>
            <a:pPr algn="ctr"/>
            <a:endParaRPr lang="hu-HU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63641" y="1628800"/>
            <a:ext cx="82015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Víz Keretirányelv (2000)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Nem tartalmaz közvetlen utalást ökológiai vízmennyiségre,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Előirányozza viszont a jó ökológiai állapot eléréséhez szükséges intézkedések megtételét, és tartalmazza ennek hidrológiai állapotkritériumait. </a:t>
            </a:r>
          </a:p>
          <a:p>
            <a:endParaRPr lang="hu-HU" dirty="0" smtClean="0"/>
          </a:p>
          <a:p>
            <a:r>
              <a:rPr lang="hu-HU" i="1" dirty="0" err="1" smtClean="0"/>
              <a:t>Annex</a:t>
            </a:r>
            <a:r>
              <a:rPr lang="hu-HU" i="1" dirty="0" smtClean="0"/>
              <a:t> V/12.</a:t>
            </a:r>
          </a:p>
          <a:p>
            <a:r>
              <a:rPr lang="hu-HU" b="1" i="1" dirty="0" smtClean="0"/>
              <a:t>Kiváló állapot: </a:t>
            </a:r>
            <a:r>
              <a:rPr lang="hu-HU" dirty="0" smtClean="0"/>
              <a:t>Vízfolyások esetében az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áramlás mértéke és dinamikája</a:t>
            </a:r>
            <a:r>
              <a:rPr lang="hu-HU" dirty="0"/>
              <a:t>, valamint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a felszín alatti vizekkel ennek következtében kialakuló kapcsolat </a:t>
            </a:r>
            <a:r>
              <a:rPr lang="hu-HU" dirty="0"/>
              <a:t>teljesen vagy közel teljesen a zavartalan viszonyokat tükrözi</a:t>
            </a:r>
            <a:r>
              <a:rPr lang="hu-HU" dirty="0" smtClean="0"/>
              <a:t>. </a:t>
            </a:r>
          </a:p>
          <a:p>
            <a:r>
              <a:rPr lang="hu-HU" dirty="0" smtClean="0"/>
              <a:t>Állóvizek esetében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vízszintek</a:t>
            </a:r>
            <a:r>
              <a:rPr lang="hu-HU" dirty="0" smtClean="0"/>
              <a:t> és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tartózkodási idő </a:t>
            </a:r>
            <a:r>
              <a:rPr lang="hu-HU" dirty="0" smtClean="0"/>
              <a:t>is.</a:t>
            </a:r>
          </a:p>
          <a:p>
            <a:r>
              <a:rPr lang="hu-HU" dirty="0"/>
              <a:t> </a:t>
            </a:r>
            <a:r>
              <a:rPr lang="hu-HU" dirty="0" smtClean="0"/>
              <a:t>  </a:t>
            </a:r>
          </a:p>
          <a:p>
            <a:r>
              <a:rPr lang="hu-HU" b="1" i="1" dirty="0" smtClean="0"/>
              <a:t>Jó állapot: </a:t>
            </a:r>
            <a:r>
              <a:rPr lang="hu-HU" dirty="0"/>
              <a:t>A biológiai minőségi </a:t>
            </a:r>
            <a:r>
              <a:rPr lang="hu-HU" dirty="0" smtClean="0"/>
              <a:t>elemek jó állapotának eléréséhez, fenntartásához szükséges hidrológiai </a:t>
            </a:r>
            <a:r>
              <a:rPr lang="hu-HU" dirty="0"/>
              <a:t>viszonyok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endParaRPr lang="hu-HU" dirty="0"/>
          </a:p>
          <a:p>
            <a:r>
              <a:rPr lang="hu-HU" b="1" i="1" dirty="0" smtClean="0"/>
              <a:t>Mérsékelt állapot: </a:t>
            </a:r>
            <a:r>
              <a:rPr lang="hu-HU" dirty="0" smtClean="0"/>
              <a:t>A </a:t>
            </a:r>
            <a:r>
              <a:rPr lang="hu-HU" dirty="0"/>
              <a:t>biológiai minőségi elemek </a:t>
            </a:r>
            <a:r>
              <a:rPr lang="hu-HU" dirty="0" smtClean="0"/>
              <a:t>mérsékelt </a:t>
            </a:r>
            <a:r>
              <a:rPr lang="hu-HU" dirty="0"/>
              <a:t>állapotának eléréséhez, fenntartásához szükséges hidrológiai </a:t>
            </a:r>
            <a:r>
              <a:rPr lang="hu-HU" dirty="0" smtClean="0"/>
              <a:t>viszonyok.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409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19888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Cím 3"/>
          <p:cNvSpPr txBox="1">
            <a:spLocks/>
          </p:cNvSpPr>
          <p:nvPr/>
        </p:nvSpPr>
        <p:spPr>
          <a:xfrm>
            <a:off x="447989" y="116632"/>
            <a:ext cx="8012443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2000" dirty="0" smtClean="0"/>
              <a:t>Az ÖKOLÓGIAI  VÍZKÉSZLET</a:t>
            </a:r>
          </a:p>
          <a:p>
            <a:pPr algn="ctr"/>
            <a:r>
              <a:rPr lang="hu-HU" sz="2000" dirty="0" smtClean="0"/>
              <a:t>JOGSZABÁLYI  HÁTTERE</a:t>
            </a:r>
            <a:endParaRPr lang="hu-HU" sz="2000" dirty="0"/>
          </a:p>
          <a:p>
            <a:pPr algn="ctr"/>
            <a:endParaRPr lang="hu-HU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402887" y="1772816"/>
            <a:ext cx="8201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30/2008. (XII. 31.) </a:t>
            </a:r>
            <a:r>
              <a:rPr lang="hu-HU" b="1" dirty="0" err="1"/>
              <a:t>KvVM</a:t>
            </a:r>
            <a:r>
              <a:rPr lang="hu-HU" b="1" dirty="0"/>
              <a:t> rendelet a vizek hasznosítását, védelmét és kártételeinek elhárítását szolgáló tevékenységekre és létesítményekre vonatkozó műszaki szabályokról</a:t>
            </a:r>
            <a:endParaRPr lang="hu-HU" dirty="0"/>
          </a:p>
          <a:p>
            <a:r>
              <a:rPr lang="hu-HU" i="1" dirty="0"/>
              <a:t>Vízkészlet-gazdálkodás</a:t>
            </a:r>
            <a:endParaRPr lang="hu-HU" dirty="0"/>
          </a:p>
          <a:p>
            <a:r>
              <a:rPr lang="hu-HU" dirty="0"/>
              <a:t>8. § (1) Felszíni vizek igénybevételének tervezésekor a vízháztartási mérleg készítésére mértékadó időszak az augusztus hónap. </a:t>
            </a:r>
            <a:r>
              <a:rPr lang="hu-HU" b="1" dirty="0">
                <a:solidFill>
                  <a:srgbClr val="FF0000"/>
                </a:solidFill>
              </a:rPr>
              <a:t>A mértékadó vízhozam statisztikai jellemzője a 80%-os tartósságú </a:t>
            </a:r>
            <a:r>
              <a:rPr lang="hu-HU" b="1" dirty="0" err="1">
                <a:solidFill>
                  <a:srgbClr val="FF0000"/>
                </a:solidFill>
              </a:rPr>
              <a:t>középvízhozam</a:t>
            </a:r>
            <a:r>
              <a:rPr lang="hu-HU" dirty="0"/>
              <a:t>. Rendkívüli esetben, amikor a vízigény egyéb hónapban is meghaladja ezen értéknek a 25%-át, ettől el lehet térni azzal, hogy ebben az esetben a szűkebb mérleget mutató időszak a mértékadó.</a:t>
            </a:r>
          </a:p>
          <a:p>
            <a:r>
              <a:rPr lang="hu-HU" dirty="0"/>
              <a:t>(2) Felszíni vízkivételek, átvezetések tervezésekor </a:t>
            </a:r>
            <a:r>
              <a:rPr lang="hu-HU" b="1" dirty="0">
                <a:solidFill>
                  <a:srgbClr val="FF0000"/>
                </a:solidFill>
              </a:rPr>
              <a:t>a mederben hagyandó vízhozam értéke legalább a mértékadó kisvízi vízhozam kétharmada, amitől részletes ökológiai és hidrológiai vizsgálat alapján el lehet térni</a:t>
            </a:r>
            <a:r>
              <a:rPr lang="hu-HU" b="1" dirty="0"/>
              <a:t>.</a:t>
            </a:r>
            <a:r>
              <a:rPr lang="hu-HU" dirty="0"/>
              <a:t> A mértékadó vízhozam számításánál figyelembe kell venni az aktuális hidrológiai alapadatokat, a </a:t>
            </a:r>
            <a:r>
              <a:rPr lang="hu-HU" dirty="0" err="1"/>
              <a:t>tározási</a:t>
            </a:r>
            <a:r>
              <a:rPr lang="hu-HU" dirty="0"/>
              <a:t> lehetőségeket és a vízjogi állapotot.</a:t>
            </a:r>
            <a:endParaRPr lang="hu-HU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237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029" y="188640"/>
            <a:ext cx="7364371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ÖKOLÓGIAI VÍZMENNYISÉG JELLEMZÉSE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half" idx="2"/>
          </p:nvPr>
        </p:nvSpPr>
        <p:spPr>
          <a:xfrm>
            <a:off x="611560" y="1460145"/>
            <a:ext cx="7859713" cy="2256888"/>
          </a:xfrm>
        </p:spPr>
        <p:txBody>
          <a:bodyPr>
            <a:normAutofit fontScale="85000" lnSpcReduction="20000"/>
          </a:bodyPr>
          <a:lstStyle/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A vízi és </a:t>
            </a:r>
            <a:r>
              <a:rPr lang="hu-HU" altLang="hu-HU" sz="2000" dirty="0" err="1" smtClean="0">
                <a:latin typeface="Arial" charset="0"/>
                <a:cs typeface="Arial" charset="0"/>
              </a:rPr>
              <a:t>vízközeli</a:t>
            </a:r>
            <a:r>
              <a:rPr lang="hu-HU" altLang="hu-HU" sz="2000" dirty="0" smtClean="0">
                <a:latin typeface="Arial" charset="0"/>
                <a:cs typeface="Arial" charset="0"/>
              </a:rPr>
              <a:t> élővilág a teljes vízjárási tartományt és annak időbeli dinamikáját kihasználja =&gt; nem jellemezhető egyetlen </a:t>
            </a:r>
            <a:r>
              <a:rPr lang="hu-HU" altLang="hu-HU" sz="2000" dirty="0" err="1" smtClean="0">
                <a:latin typeface="Arial" charset="0"/>
                <a:cs typeface="Arial" charset="0"/>
              </a:rPr>
              <a:t>vízhozamértékkel</a:t>
            </a:r>
            <a:r>
              <a:rPr lang="hu-HU" altLang="hu-HU" sz="2000" dirty="0" smtClean="0">
                <a:latin typeface="Arial" charset="0"/>
                <a:cs typeface="Arial" charset="0"/>
              </a:rPr>
              <a:t>.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endParaRPr lang="hu-HU" altLang="hu-HU" sz="20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Nemcsak vízhozam, hanem víztér és vízsebesség is.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endParaRPr lang="hu-HU" altLang="hu-HU" sz="2000" dirty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Kisvíz és jellemző tartóssága, nagyvizek nagysága és (az ártéri elöntések) gyakorisága, víztér (vízmélység) nagysága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endParaRPr lang="hu-HU" altLang="hu-HU" sz="2000" dirty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Víztest típustól (vízfolyás nagyságrendje, mederesés, mederanyag, víz kémiai adottságai) függ. 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endParaRPr lang="hu-HU" altLang="hu-HU" sz="2000" dirty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hu-HU" alt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48634"/>
            <a:ext cx="5112568" cy="30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ím 3"/>
          <p:cNvSpPr>
            <a:spLocks noGrp="1"/>
          </p:cNvSpPr>
          <p:nvPr>
            <p:ph type="title" idx="4294967295"/>
          </p:nvPr>
        </p:nvSpPr>
        <p:spPr bwMode="auto">
          <a:xfrm>
            <a:off x="447989" y="44624"/>
            <a:ext cx="779641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dirty="0" smtClean="0">
                <a:latin typeface="Arial" charset="0"/>
                <a:cs typeface="Arial" charset="0"/>
              </a:rPr>
              <a:t>A VÍZJÁRÁS SZEREPE A VÍZI ÉLŐVILÁG FENNTARTÁSÁBAN </a:t>
            </a:r>
            <a:endParaRPr lang="hu-HU" altLang="hu-HU" cap="none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9" y="1366271"/>
            <a:ext cx="8362000" cy="52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8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029" y="188640"/>
            <a:ext cx="7364371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ÖKOLÓGIAI VÍZMENNYISÉG JELLEMZÉSE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half" idx="2"/>
          </p:nvPr>
        </p:nvSpPr>
        <p:spPr>
          <a:xfrm>
            <a:off x="611560" y="1460144"/>
            <a:ext cx="7859713" cy="469106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</a:pPr>
            <a:r>
              <a:rPr lang="hu-HU" altLang="hu-HU" sz="1800" b="1" dirty="0">
                <a:solidFill>
                  <a:srgbClr val="404040"/>
                </a:solidFill>
                <a:latin typeface="Arial" charset="0"/>
                <a:cs typeface="Arial" charset="0"/>
              </a:rPr>
              <a:t>VGT1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Mértékadó </a:t>
            </a:r>
            <a:r>
              <a:rPr lang="hu-HU" altLang="hu-HU" sz="2000" dirty="0" smtClean="0">
                <a:latin typeface="Arial" charset="0"/>
                <a:cs typeface="Arial" charset="0"/>
              </a:rPr>
              <a:t>kisvízi készlet (</a:t>
            </a:r>
            <a:r>
              <a:rPr lang="hu-HU" altLang="hu-HU" sz="2000" dirty="0" smtClean="0">
                <a:latin typeface="Arial" charset="0"/>
                <a:cs typeface="Arial" charset="0"/>
              </a:rPr>
              <a:t>Q</a:t>
            </a:r>
            <a:r>
              <a:rPr lang="hu-HU" altLang="hu-HU" sz="2000" baseline="-25000" dirty="0" smtClean="0">
                <a:latin typeface="Arial" charset="0"/>
                <a:cs typeface="Arial" charset="0"/>
              </a:rPr>
              <a:t>aug80</a:t>
            </a:r>
            <a:r>
              <a:rPr lang="hu-HU" altLang="hu-HU" sz="2000" dirty="0" smtClean="0">
                <a:latin typeface="Arial" charset="0"/>
                <a:cs typeface="Arial" charset="0"/>
              </a:rPr>
              <a:t>) </a:t>
            </a:r>
            <a:r>
              <a:rPr lang="hu-HU" altLang="hu-HU" sz="2000" dirty="0" smtClean="0">
                <a:latin typeface="Arial" charset="0"/>
                <a:cs typeface="Arial" charset="0"/>
              </a:rPr>
              <a:t>és az ezzel egyidejűleg jelentkező vízhasználatok hatása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Ökológiai kisvíz -- Az ökoszisztémák létfeltételeit szélsőséges kisvízi körülmények között biztosító lefolyás (</a:t>
            </a:r>
            <a:r>
              <a:rPr lang="hu-HU" altLang="hu-HU" sz="2000" dirty="0" err="1" smtClean="0">
                <a:latin typeface="Arial" charset="0"/>
                <a:cs typeface="Arial" charset="0"/>
              </a:rPr>
              <a:t>Q</a:t>
            </a:r>
            <a:r>
              <a:rPr lang="hu-HU" altLang="hu-HU" sz="2000" baseline="-25000" dirty="0" err="1" smtClean="0">
                <a:latin typeface="Arial" charset="0"/>
                <a:cs typeface="Arial" charset="0"/>
              </a:rPr>
              <a:t>ökol</a:t>
            </a:r>
            <a:r>
              <a:rPr lang="hu-HU" altLang="hu-HU" sz="2000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hu-HU" altLang="hu-HU" sz="20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latin typeface="Arial" charset="0"/>
                <a:cs typeface="Arial" charset="0"/>
              </a:rPr>
              <a:t>Q</a:t>
            </a:r>
            <a:r>
              <a:rPr lang="hu-HU" altLang="hu-HU" baseline="-25000" dirty="0" smtClean="0">
                <a:latin typeface="Arial" charset="0"/>
                <a:cs typeface="Arial" charset="0"/>
              </a:rPr>
              <a:t>aug80 </a:t>
            </a:r>
            <a:r>
              <a:rPr lang="hu-HU" altLang="hu-HU" dirty="0" smtClean="0">
                <a:latin typeface="Arial" charset="0"/>
                <a:cs typeface="Arial" charset="0"/>
              </a:rPr>
              <a:t>– augusztusi napok 80%-os tartósságú értéke ~ 5 évenkénti legszárazabb augusztus napi lefolyásának 6. legkisebb vízhozama</a:t>
            </a:r>
          </a:p>
          <a:p>
            <a:pPr>
              <a:lnSpc>
                <a:spcPct val="90000"/>
              </a:lnSpc>
            </a:pPr>
            <a:endParaRPr lang="hu-HU" altLang="hu-HU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 err="1" smtClean="0">
                <a:latin typeface="Arial" charset="0"/>
                <a:cs typeface="Arial" charset="0"/>
              </a:rPr>
              <a:t>Q</a:t>
            </a:r>
            <a:r>
              <a:rPr lang="hu-HU" altLang="hu-HU" baseline="-25000" dirty="0" err="1" smtClean="0">
                <a:latin typeface="Arial" charset="0"/>
                <a:cs typeface="Arial" charset="0"/>
              </a:rPr>
              <a:t>ökol</a:t>
            </a:r>
            <a:r>
              <a:rPr lang="hu-HU" altLang="hu-HU" baseline="-25000" dirty="0" smtClean="0">
                <a:latin typeface="Arial" charset="0"/>
                <a:cs typeface="Arial" charset="0"/>
              </a:rPr>
              <a:t> </a:t>
            </a:r>
            <a:r>
              <a:rPr lang="hu-HU" altLang="hu-HU" dirty="0">
                <a:latin typeface="Arial" charset="0"/>
                <a:cs typeface="Arial" charset="0"/>
              </a:rPr>
              <a:t>– </a:t>
            </a:r>
            <a:r>
              <a:rPr lang="hu-HU" altLang="hu-HU" dirty="0" smtClean="0">
                <a:latin typeface="Arial" charset="0"/>
                <a:cs typeface="Arial" charset="0"/>
              </a:rPr>
              <a:t>víztest típusok augusztusi </a:t>
            </a:r>
            <a:r>
              <a:rPr lang="hu-HU" altLang="hu-HU" dirty="0">
                <a:latin typeface="Arial" charset="0"/>
                <a:cs typeface="Arial" charset="0"/>
              </a:rPr>
              <a:t>napok 80%-os tartósságú értéke ~ 5 évenkénti legszárazabb augusztus napi lefolyásának 6. legkisebb vízhozama</a:t>
            </a:r>
          </a:p>
          <a:p>
            <a:pPr eaLnBrk="1" hangingPunct="1">
              <a:lnSpc>
                <a:spcPct val="90000"/>
              </a:lnSpc>
            </a:pPr>
            <a:endParaRPr lang="hu-HU" altLang="hu-HU" sz="20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</a:pPr>
            <a:r>
              <a:rPr lang="hu-HU" altLang="hu-HU" sz="1800" b="1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VGT2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Az ökoszisztémák létfeltételeit tartósan meghatározó lefolyási körülmények: leggyakoribb vízhozam (</a:t>
            </a:r>
            <a:r>
              <a:rPr lang="hu-HU" altLang="hu-HU" sz="2000" dirty="0" err="1" smtClean="0">
                <a:latin typeface="Arial" charset="0"/>
                <a:cs typeface="Arial" charset="0"/>
              </a:rPr>
              <a:t>Q</a:t>
            </a:r>
            <a:r>
              <a:rPr lang="hu-HU" altLang="hu-HU" sz="2000" baseline="-25000" dirty="0" err="1" smtClean="0">
                <a:latin typeface="Arial" charset="0"/>
                <a:cs typeface="Arial" charset="0"/>
              </a:rPr>
              <a:t>modus</a:t>
            </a:r>
            <a:r>
              <a:rPr lang="hu-HU" altLang="hu-HU" sz="2000" dirty="0" smtClean="0">
                <a:latin typeface="Arial" charset="0"/>
                <a:cs typeface="Arial" charset="0"/>
              </a:rPr>
              <a:t>) ~ mederalakító vízhozam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Q</a:t>
            </a:r>
            <a:r>
              <a:rPr lang="hu-HU" altLang="hu-HU" sz="2000" baseline="-25000" dirty="0" smtClean="0">
                <a:latin typeface="Arial" charset="0"/>
                <a:cs typeface="Arial" charset="0"/>
              </a:rPr>
              <a:t>aug80</a:t>
            </a: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Ökológiai kisvíz </a:t>
            </a:r>
            <a:endParaRPr lang="hu-HU" altLang="hu-HU" sz="20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altLang="hu-HU" sz="2000" dirty="0" smtClean="0">
                <a:latin typeface="Arial" charset="0"/>
                <a:cs typeface="Arial" charset="0"/>
              </a:rPr>
              <a:t>Nagyvízi hatások elmaradása: tározók alatt, medermélyülés következtében</a:t>
            </a:r>
            <a:endParaRPr lang="hu-HU" altLang="hu-HU" sz="2000" dirty="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lnSpc>
                <a:spcPct val="90000"/>
              </a:lnSpc>
            </a:pPr>
            <a:endParaRPr lang="hu-HU" altLang="hu-H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6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ím 3"/>
          <p:cNvSpPr>
            <a:spLocks noGrp="1"/>
          </p:cNvSpPr>
          <p:nvPr>
            <p:ph type="title"/>
          </p:nvPr>
        </p:nvSpPr>
        <p:spPr bwMode="auto">
          <a:xfrm>
            <a:off x="447675" y="44450"/>
            <a:ext cx="6932637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dirty="0" smtClean="0">
                <a:latin typeface="Arial" charset="0"/>
                <a:cs typeface="Arial" charset="0"/>
              </a:rPr>
              <a:t>ÖKOLÓGIAI KISVÍZ SZÁMÍTÁSA</a:t>
            </a:r>
            <a:endParaRPr lang="hu-HU" altLang="hu-HU" cap="none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99547"/>
              </p:ext>
            </p:extLst>
          </p:nvPr>
        </p:nvGraphicFramePr>
        <p:xfrm>
          <a:off x="179512" y="1835150"/>
          <a:ext cx="8784978" cy="310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/>
                <a:gridCol w="576064"/>
                <a:gridCol w="216024"/>
                <a:gridCol w="3672408"/>
                <a:gridCol w="720082"/>
              </a:tblGrid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SÍKVIDÉK</a:t>
                      </a:r>
                      <a:endParaRPr lang="hu-HU" sz="1100" b="1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HEGY- ÉS DOMBVIDÉK</a:t>
                      </a:r>
                      <a:endParaRPr lang="hu-HU" sz="1100" b="1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Síkvidéki kód jelentése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e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Típus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>
                          <a:effectLst/>
                        </a:rPr>
                        <a:t>e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ctr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különleges kisvízi lefolyásviszonyok (pl. karszt táplálás)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0,55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Hegyvidéki - szilikátos - durva - kicsi vízgyűjtő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hátság perem, esetleg talajvíz táplálás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Hegyvidéki - meszes - durva - kicsi vízgyűjtő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hátság tető+perem, általában talajvíz táplálás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0,55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Domvidéki - meszes - durva - kicsi vízgyűjtő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dombvidék alatti medence, kismértékű kisvíz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Dombvidéki - meszes - közepes-finom - kicsi vízgyűjtő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dombvidék pereme, számottevő talajvíz táplálás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0,55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Hegyvidéki - meszes - durva - közepes vízgyűjtő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kisesésű, nincs kisvízi készlet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Dombvidéki - meszes - durva - közepes vízgyűjtő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0,55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kisesésű közepes nagyságú vgy.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Dombvidéki - meszes - közepes-finom - közepes vízgyűjtő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0,55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kisesésű nagy vgy.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Dombvidéki - meszes - durva - nagy vízgyűjtő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elvágott közepes-nagy vgy., lehetne készlete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Dombvidéki - meszes - közepes-finom - nagy vízgyűjtő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kisesésű kis vgy. nincs készlet (öntöző fcs.)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Dombvidéki - meszes - durva - nagyon nagy vízgyűjtő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mélyen beágyazott meder, hossz-menti talajvíz táplálás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0,6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  <a:tr h="207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 = Qökol/Qaug80 paraméterek számítása</a:t>
                      </a:r>
                      <a:endParaRPr lang="hu-HU" sz="11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6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4972</TotalTime>
  <Words>1004</Words>
  <Application>Microsoft Office PowerPoint</Application>
  <PresentationFormat>Diavetítés a képernyőre (4:3 oldalarány)</PresentationFormat>
  <Paragraphs>177</Paragraphs>
  <Slides>16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VÍZGYŰJTŐ-GAZDÁLKODÁSI TERVEZÉS TERMÉSZETVÉDELMET, VÉDETT TERÜLETEKET ÉRINTŐ EREDMÉNYEI, AZ INTÉZKEDÉSEK PROGRAMJA  SZAKMAi fórum  A FELSZÍNI VIZEK ÖKOLÓGIAI VÍZMENNYISÉGÉNEK MEGHATÁROZÁSA </vt:lpstr>
      <vt:lpstr>PowerPoint bemutató</vt:lpstr>
      <vt:lpstr>PowerPoint bemutató</vt:lpstr>
      <vt:lpstr>PowerPoint bemutató</vt:lpstr>
      <vt:lpstr>PowerPoint bemutató</vt:lpstr>
      <vt:lpstr>ÖKOLÓGIAI VÍZMENNYISÉG JELLEMZÉSE</vt:lpstr>
      <vt:lpstr>A VÍZJÁRÁS SZEREPE A VÍZI ÉLŐVILÁG FENNTARTÁSÁBAN </vt:lpstr>
      <vt:lpstr>ÖKOLÓGIAI VÍZMENNYISÉG JELLEMZÉSE</vt:lpstr>
      <vt:lpstr>ÖKOLÓGIAI KISVÍZ SZÁMÍTÁSA</vt:lpstr>
      <vt:lpstr>LEGGYAKORIBB VÍZHOZAM</vt:lpstr>
      <vt:lpstr>HIDROLÓGIAI ÁLLAPOT</vt:lpstr>
      <vt:lpstr>HIDROLÓGIAI ÁLLAPOT</vt:lpstr>
      <vt:lpstr>HIDROLÓGIAI ÁLLAPOT ÉRTÉKELÉSE</vt:lpstr>
      <vt:lpstr>HIDROLÓGIAI ÁLLAPOT</vt:lpstr>
      <vt:lpstr>JELENTŐS ÉS FONTOS HIDROLÓGIAI TERHELÉS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Szalay Miklós</dc:creator>
  <cp:lastModifiedBy>MS</cp:lastModifiedBy>
  <cp:revision>118</cp:revision>
  <cp:lastPrinted>2015-08-26T07:27:17Z</cp:lastPrinted>
  <dcterms:created xsi:type="dcterms:W3CDTF">2014-03-03T11:13:53Z</dcterms:created>
  <dcterms:modified xsi:type="dcterms:W3CDTF">2015-09-01T07:44:31Z</dcterms:modified>
</cp:coreProperties>
</file>